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5"/>
  </p:notesMasterIdLst>
  <p:sldIdLst>
    <p:sldId id="256" r:id="rId2"/>
    <p:sldId id="304" r:id="rId3"/>
    <p:sldId id="257" r:id="rId4"/>
    <p:sldId id="305" r:id="rId5"/>
    <p:sldId id="259" r:id="rId6"/>
    <p:sldId id="261" r:id="rId7"/>
    <p:sldId id="262" r:id="rId8"/>
    <p:sldId id="306" r:id="rId9"/>
    <p:sldId id="263" r:id="rId10"/>
    <p:sldId id="264" r:id="rId11"/>
    <p:sldId id="265" r:id="rId12"/>
    <p:sldId id="308" r:id="rId13"/>
    <p:sldId id="275" r:id="rId14"/>
    <p:sldId id="277" r:id="rId15"/>
    <p:sldId id="278" r:id="rId16"/>
    <p:sldId id="290" r:id="rId17"/>
    <p:sldId id="291" r:id="rId18"/>
    <p:sldId id="292" r:id="rId19"/>
    <p:sldId id="293" r:id="rId20"/>
    <p:sldId id="309" r:id="rId21"/>
    <p:sldId id="287" r:id="rId22"/>
    <p:sldId id="288" r:id="rId23"/>
    <p:sldId id="289" r:id="rId24"/>
    <p:sldId id="279" r:id="rId25"/>
    <p:sldId id="280" r:id="rId26"/>
    <p:sldId id="281" r:id="rId27"/>
    <p:sldId id="282" r:id="rId28"/>
    <p:sldId id="310" r:id="rId29"/>
    <p:sldId id="301" r:id="rId30"/>
    <p:sldId id="302" r:id="rId31"/>
    <p:sldId id="303" r:id="rId32"/>
    <p:sldId id="283" r:id="rId33"/>
    <p:sldId id="284" r:id="rId34"/>
    <p:sldId id="285" r:id="rId35"/>
    <p:sldId id="286" r:id="rId36"/>
    <p:sldId id="307" r:id="rId37"/>
    <p:sldId id="271" r:id="rId38"/>
    <p:sldId id="273" r:id="rId39"/>
    <p:sldId id="274" r:id="rId40"/>
    <p:sldId id="314" r:id="rId41"/>
    <p:sldId id="298" r:id="rId42"/>
    <p:sldId id="299" r:id="rId43"/>
    <p:sldId id="300" r:id="rId44"/>
    <p:sldId id="294" r:id="rId45"/>
    <p:sldId id="295" r:id="rId46"/>
    <p:sldId id="296" r:id="rId47"/>
    <p:sldId id="297" r:id="rId48"/>
    <p:sldId id="266" r:id="rId49"/>
    <p:sldId id="267" r:id="rId50"/>
    <p:sldId id="269" r:id="rId51"/>
    <p:sldId id="270" r:id="rId52"/>
    <p:sldId id="312" r:id="rId53"/>
    <p:sldId id="313" r:id="rId5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C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A8EBA-1954-4DFC-AD8B-09410BDCD4F8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62C8C-6227-4638-B7F1-8F16478957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988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62C8C-6227-4638-B7F1-8F16478957A2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7576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62C8C-6227-4638-B7F1-8F16478957A2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215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62C8C-6227-4638-B7F1-8F16478957A2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09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62C8C-6227-4638-B7F1-8F16478957A2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875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28" name="Rezervirano mjesto datum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10" name="Pravokut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avokut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avokut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avni poveznik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avni poveznik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ni poveznik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avni poveznik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avokut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8" name="Rezervirano mjesto sadržaja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9" name="Pravokut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kut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avokut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ni poveznik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avni poveznik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ni poveznik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avni poveznik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avokut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avni poveznik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Rezervirano mjesto sadržaja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6" name="Rezervirano mjesto datum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vni poveznik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ni poveznik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zervirano mjesto sadržaja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1" name="Rezervirano mjesto datum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  <p:sp>
        <p:nvSpPr>
          <p:cNvPr id="23" name="Rezervirano mjesto podnožja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10" name="Ravni poveznik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avokut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avni poveznik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avni poveznik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Rezervirano mjesto datum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  <p:sp>
        <p:nvSpPr>
          <p:cNvPr id="21" name="Rezervirano mjesto podnožj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74AFDAF-7CA0-41F6-A106-DF27981920DD}" type="datetimeFigureOut">
              <a:rPr lang="hr-HR" smtClean="0"/>
              <a:t>7.11.2014.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kut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6A7E1A7-EEE0-412B-A956-3B1B65E0BBF2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3203848" y="18864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8800" b="1" cap="small" dirty="0" smtClean="0">
                <a:solidFill>
                  <a:srgbClr val="B13F9A"/>
                </a:solidFill>
                <a:ea typeface="+mj-ea"/>
                <a:cs typeface="+mj-cs"/>
              </a:rPr>
              <a:t>DJECA </a:t>
            </a:r>
            <a:r>
              <a:rPr lang="hr-HR" sz="8800" b="1" cap="small" dirty="0">
                <a:solidFill>
                  <a:srgbClr val="B13F9A"/>
                </a:solidFill>
                <a:ea typeface="+mj-ea"/>
                <a:cs typeface="+mj-cs"/>
              </a:rPr>
              <a:t>DJECI</a:t>
            </a:r>
            <a:endParaRPr lang="hr-HR" dirty="0"/>
          </a:p>
        </p:txBody>
      </p:sp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2971800" y="4221088"/>
            <a:ext cx="6172200" cy="1894362"/>
          </a:xfrm>
        </p:spPr>
        <p:txBody>
          <a:bodyPr>
            <a:normAutofit fontScale="90000"/>
          </a:bodyPr>
          <a:lstStyle/>
          <a:p>
            <a:pPr lvl="0">
              <a:spcBef>
                <a:spcPts val="600"/>
              </a:spcBef>
            </a:pPr>
            <a:r>
              <a:rPr lang="hr-HR" sz="4400" cap="none" dirty="0" smtClean="0">
                <a:solidFill>
                  <a:srgbClr val="B13F9A"/>
                </a:solidFill>
                <a:ea typeface="+mn-ea"/>
                <a:cs typeface="+mn-cs"/>
              </a:rPr>
              <a:t/>
            </a:r>
            <a:br>
              <a:rPr lang="hr-HR" sz="4400" cap="none" dirty="0" smtClean="0">
                <a:solidFill>
                  <a:srgbClr val="B13F9A"/>
                </a:solidFill>
                <a:ea typeface="+mn-ea"/>
                <a:cs typeface="+mn-cs"/>
              </a:rPr>
            </a:br>
            <a:r>
              <a:rPr lang="hr-HR" sz="4400" cap="none" dirty="0">
                <a:solidFill>
                  <a:srgbClr val="B13F9A"/>
                </a:solidFill>
                <a:ea typeface="+mn-ea"/>
                <a:cs typeface="+mn-cs"/>
              </a:rPr>
              <a:t/>
            </a:r>
            <a:br>
              <a:rPr lang="hr-HR" sz="4400" cap="none" dirty="0">
                <a:solidFill>
                  <a:srgbClr val="B13F9A"/>
                </a:solidFill>
                <a:ea typeface="+mn-ea"/>
                <a:cs typeface="+mn-cs"/>
              </a:rPr>
            </a:br>
            <a:r>
              <a:rPr lang="hr-HR" sz="4400" cap="none" dirty="0" smtClean="0">
                <a:solidFill>
                  <a:srgbClr val="B13F9A"/>
                </a:solidFill>
                <a:ea typeface="+mn-ea"/>
                <a:cs typeface="+mn-cs"/>
              </a:rPr>
              <a:t>Promocija </a:t>
            </a:r>
            <a:r>
              <a:rPr lang="hr-HR" sz="4400" cap="none" dirty="0">
                <a:solidFill>
                  <a:srgbClr val="B13F9A"/>
                </a:solidFill>
                <a:ea typeface="+mn-ea"/>
                <a:cs typeface="+mn-cs"/>
              </a:rPr>
              <a:t>slikovnica </a:t>
            </a:r>
            <a:br>
              <a:rPr lang="hr-HR" sz="4400" cap="none" dirty="0">
                <a:solidFill>
                  <a:srgbClr val="B13F9A"/>
                </a:solidFill>
                <a:ea typeface="+mn-ea"/>
                <a:cs typeface="+mn-cs"/>
              </a:rPr>
            </a:br>
            <a:r>
              <a:rPr lang="hr-HR" sz="4400" cap="none" dirty="0">
                <a:solidFill>
                  <a:srgbClr val="B13F9A"/>
                </a:solidFill>
                <a:ea typeface="+mn-ea"/>
                <a:cs typeface="+mn-cs"/>
              </a:rPr>
              <a:t>     s natječaja </a:t>
            </a:r>
            <a:br>
              <a:rPr lang="hr-HR" sz="4400" cap="none" dirty="0">
                <a:solidFill>
                  <a:srgbClr val="B13F9A"/>
                </a:solidFill>
                <a:ea typeface="+mn-ea"/>
                <a:cs typeface="+mn-cs"/>
              </a:rPr>
            </a:br>
            <a:r>
              <a:rPr lang="hr-HR" sz="4400" cap="none" dirty="0">
                <a:solidFill>
                  <a:srgbClr val="B13F9A"/>
                </a:solidFill>
                <a:ea typeface="+mn-ea"/>
                <a:cs typeface="+mn-cs"/>
              </a:rPr>
              <a:t>  Moja prva knjiga</a:t>
            </a:r>
            <a:br>
              <a:rPr lang="hr-HR" sz="4400" cap="none" dirty="0">
                <a:solidFill>
                  <a:srgbClr val="B13F9A"/>
                </a:solidFill>
                <a:ea typeface="+mn-ea"/>
                <a:cs typeface="+mn-cs"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8765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171450"/>
            <a:ext cx="4541837" cy="65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35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1905"/>
          <a:stretch/>
        </p:blipFill>
        <p:spPr>
          <a:xfrm>
            <a:off x="2423886" y="130628"/>
            <a:ext cx="4646385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5681663" cy="718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12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286000" y="2606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3000" b="1" dirty="0">
                <a:solidFill>
                  <a:srgbClr val="00B050"/>
                </a:solidFill>
                <a:ea typeface="+mj-ea"/>
                <a:cs typeface="+mj-cs"/>
              </a:rPr>
              <a:t>2008</a:t>
            </a:r>
            <a:r>
              <a:rPr lang="hr-HR" sz="3000" b="1" dirty="0" smtClean="0">
                <a:solidFill>
                  <a:srgbClr val="00B050"/>
                </a:solidFill>
                <a:ea typeface="+mj-ea"/>
                <a:cs typeface="+mj-cs"/>
              </a:rPr>
              <a:t>.-  </a:t>
            </a:r>
            <a:r>
              <a:rPr lang="hr-HR" sz="3000" dirty="0" smtClean="0">
                <a:solidFill>
                  <a:srgbClr val="00B050"/>
                </a:solidFill>
                <a:ea typeface="+mj-ea"/>
                <a:cs typeface="+mj-cs"/>
              </a:rPr>
              <a:t>p</a:t>
            </a:r>
            <a:r>
              <a:rPr lang="hr-HR" sz="3000" i="1" dirty="0" smtClean="0">
                <a:solidFill>
                  <a:srgbClr val="00B050"/>
                </a:solidFill>
                <a:ea typeface="+mj-ea"/>
                <a:cs typeface="+mj-cs"/>
              </a:rPr>
              <a:t>osebna nagrada</a:t>
            </a:r>
            <a:r>
              <a:rPr lang="hr-HR" sz="3000" dirty="0">
                <a:solidFill>
                  <a:srgbClr val="00B050"/>
                </a:solidFill>
                <a:ea typeface="+mj-ea"/>
                <a:cs typeface="+mj-cs"/>
              </a:rPr>
              <a:t/>
            </a:r>
            <a:br>
              <a:rPr lang="hr-HR" sz="3000" dirty="0">
                <a:solidFill>
                  <a:srgbClr val="00B050"/>
                </a:solidFill>
                <a:ea typeface="+mj-ea"/>
                <a:cs typeface="+mj-cs"/>
              </a:rPr>
            </a:br>
            <a:r>
              <a:rPr lang="hr-HR" sz="3000" b="1" dirty="0" smtClean="0">
                <a:solidFill>
                  <a:srgbClr val="00B050"/>
                </a:solidFill>
                <a:ea typeface="+mj-ea"/>
                <a:cs typeface="+mj-cs"/>
              </a:rPr>
              <a:t>Karolina </a:t>
            </a:r>
            <a:r>
              <a:rPr lang="hr-HR" sz="3000" b="1" dirty="0" err="1">
                <a:solidFill>
                  <a:srgbClr val="00B050"/>
                </a:solidFill>
                <a:ea typeface="+mj-ea"/>
                <a:cs typeface="+mj-cs"/>
              </a:rPr>
              <a:t>Ćuro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2286000" y="215172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hr-HR" sz="3200" b="1" dirty="0">
              <a:solidFill>
                <a:srgbClr val="F4E7ED">
                  <a:lumMod val="50000"/>
                </a:srgb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84783"/>
            <a:ext cx="3889375" cy="515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10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2222" r="3231" b="1482"/>
          <a:stretch/>
        </p:blipFill>
        <p:spPr>
          <a:xfrm rot="10800000">
            <a:off x="2235199" y="101600"/>
            <a:ext cx="4528456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9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4867" r="4394"/>
          <a:stretch/>
        </p:blipFill>
        <p:spPr>
          <a:xfrm>
            <a:off x="2222375" y="145189"/>
            <a:ext cx="4748997" cy="65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jeni pravokutnik 1"/>
          <p:cNvSpPr/>
          <p:nvPr/>
        </p:nvSpPr>
        <p:spPr>
          <a:xfrm>
            <a:off x="899592" y="1412776"/>
            <a:ext cx="7344816" cy="3960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000" dirty="0"/>
              <a:t>„Fini, poetski crtež u tehnici </a:t>
            </a:r>
            <a:r>
              <a:rPr lang="hr-HR" sz="2000" dirty="0" err="1"/>
              <a:t>akvarela..</a:t>
            </a:r>
            <a:r>
              <a:rPr lang="hr-HR" sz="2000" dirty="0"/>
              <a:t>. Izuzetna likovnost krasi ovu lijepu slikovnicu. Svaka ilustracija pomno je napravljena, kao da je naslikana na svili, a sve zajedno daju ugođaj nestvarnog, začudnog svijeta u kojem živi </a:t>
            </a:r>
            <a:r>
              <a:rPr lang="hr-HR" sz="2000" dirty="0" err="1"/>
              <a:t>Žarkica</a:t>
            </a:r>
            <a:r>
              <a:rPr lang="hr-HR" sz="2000" dirty="0"/>
              <a:t>. Likovni je izričaj dosljedno proveden kroz cijelu slikovnicu dajući joj lirsku toplinu, spontanost i profinjenost.“</a:t>
            </a:r>
          </a:p>
          <a:p>
            <a:r>
              <a:rPr lang="hr-HR" sz="2000" dirty="0"/>
              <a:t> </a:t>
            </a:r>
          </a:p>
          <a:p>
            <a:r>
              <a:rPr lang="hr-HR" sz="2000" dirty="0"/>
              <a:t> </a:t>
            </a:r>
          </a:p>
          <a:p>
            <a:r>
              <a:rPr lang="hr-HR" sz="2000" dirty="0"/>
              <a:t> </a:t>
            </a:r>
          </a:p>
          <a:p>
            <a:pPr algn="ctr"/>
            <a:r>
              <a:rPr lang="hr-HR" sz="2000" dirty="0"/>
              <a:t>Sanja Pilić</a:t>
            </a:r>
          </a:p>
        </p:txBody>
      </p:sp>
    </p:spTree>
    <p:extLst>
      <p:ext uri="{BB962C8B-B14F-4D97-AF65-F5344CB8AC3E}">
        <p14:creationId xmlns:p14="http://schemas.microsoft.com/office/powerpoint/2010/main" val="217616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051720" y="11663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3000" b="1" dirty="0">
                <a:solidFill>
                  <a:srgbClr val="F4E7ED">
                    <a:lumMod val="50000"/>
                  </a:srgbClr>
                </a:solidFill>
                <a:ea typeface="+mj-ea"/>
                <a:cs typeface="+mj-cs"/>
              </a:rPr>
              <a:t>2006</a:t>
            </a:r>
            <a:r>
              <a:rPr lang="hr-HR" sz="3000" b="1" dirty="0" smtClean="0">
                <a:solidFill>
                  <a:srgbClr val="F4E7ED">
                    <a:lumMod val="50000"/>
                  </a:srgbClr>
                </a:solidFill>
                <a:ea typeface="+mj-ea"/>
                <a:cs typeface="+mj-cs"/>
              </a:rPr>
              <a:t>.-  </a:t>
            </a:r>
            <a:r>
              <a:rPr lang="hr-HR" sz="3000" i="1" dirty="0" smtClean="0">
                <a:solidFill>
                  <a:srgbClr val="F4E7ED">
                    <a:lumMod val="50000"/>
                  </a:srgbClr>
                </a:solidFill>
                <a:ea typeface="+mj-ea"/>
                <a:cs typeface="+mj-cs"/>
              </a:rPr>
              <a:t>1.nagrada</a:t>
            </a:r>
            <a:r>
              <a:rPr lang="hr-HR" sz="3000" dirty="0" smtClean="0">
                <a:solidFill>
                  <a:srgbClr val="F4E7ED">
                    <a:lumMod val="50000"/>
                  </a:srgbClr>
                </a:solidFill>
                <a:ea typeface="+mj-ea"/>
                <a:cs typeface="+mj-cs"/>
              </a:rPr>
              <a:t> </a:t>
            </a:r>
            <a:r>
              <a:rPr lang="hr-HR" sz="3000" b="1" dirty="0" smtClean="0">
                <a:solidFill>
                  <a:srgbClr val="F4E7ED">
                    <a:lumMod val="50000"/>
                  </a:srgbClr>
                </a:solidFill>
                <a:ea typeface="+mj-ea"/>
                <a:cs typeface="+mj-cs"/>
              </a:rPr>
              <a:t>Benita </a:t>
            </a:r>
            <a:r>
              <a:rPr lang="hr-HR" sz="3000" b="1" dirty="0" err="1">
                <a:solidFill>
                  <a:srgbClr val="F4E7ED">
                    <a:lumMod val="50000"/>
                  </a:srgbClr>
                </a:solidFill>
                <a:ea typeface="+mj-ea"/>
                <a:cs typeface="+mj-cs"/>
              </a:rPr>
              <a:t>Karalić</a:t>
            </a:r>
            <a:endParaRPr lang="hr-H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770" y="1340768"/>
            <a:ext cx="3517900" cy="509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0"/>
          <a:stretch/>
        </p:blipFill>
        <p:spPr>
          <a:xfrm rot="10800000">
            <a:off x="2496456" y="0"/>
            <a:ext cx="4573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5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r="3522"/>
          <a:stretch/>
        </p:blipFill>
        <p:spPr>
          <a:xfrm>
            <a:off x="2264229" y="0"/>
            <a:ext cx="4630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1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84" y="3140968"/>
            <a:ext cx="7467600" cy="1143000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hr-HR" sz="3300" b="1" cap="none" dirty="0">
                <a:solidFill>
                  <a:srgbClr val="B83D68"/>
                </a:solidFill>
                <a:ea typeface="+mn-ea"/>
                <a:cs typeface="+mn-cs"/>
              </a:rPr>
              <a:t>Tiskane slikovnice</a:t>
            </a:r>
            <a:br>
              <a:rPr lang="hr-HR" sz="3300" b="1" cap="none" dirty="0">
                <a:solidFill>
                  <a:srgbClr val="B83D68"/>
                </a:solidFill>
                <a:ea typeface="+mn-ea"/>
                <a:cs typeface="+mn-cs"/>
              </a:rPr>
            </a:br>
            <a:r>
              <a:rPr lang="hr-HR" sz="3300" b="1" cap="none" dirty="0">
                <a:solidFill>
                  <a:srgbClr val="B83D68"/>
                </a:solidFill>
                <a:ea typeface="+mn-ea"/>
                <a:cs typeface="+mn-cs"/>
              </a:rPr>
              <a:t>natječaja</a:t>
            </a:r>
            <a:br>
              <a:rPr lang="hr-HR" sz="3300" b="1" cap="none" dirty="0">
                <a:solidFill>
                  <a:srgbClr val="B83D68"/>
                </a:solidFill>
                <a:ea typeface="+mn-ea"/>
                <a:cs typeface="+mn-cs"/>
              </a:rPr>
            </a:br>
            <a:r>
              <a:rPr lang="hr-HR" sz="3300" b="1" cap="none" dirty="0">
                <a:solidFill>
                  <a:srgbClr val="B83D68"/>
                </a:solidFill>
                <a:ea typeface="+mn-ea"/>
                <a:cs typeface="+mn-cs"/>
              </a:rPr>
              <a:t>„Moja prva knjiga</a:t>
            </a:r>
            <a:r>
              <a:rPr lang="hr-HR" sz="2500" b="1" cap="none" dirty="0">
                <a:solidFill>
                  <a:srgbClr val="B83D68"/>
                </a:solidFill>
                <a:ea typeface="+mn-ea"/>
                <a:cs typeface="+mn-cs"/>
              </a:rPr>
              <a:t>”</a:t>
            </a:r>
            <a:br>
              <a:rPr lang="hr-HR" sz="2500" b="1" cap="none" dirty="0">
                <a:solidFill>
                  <a:srgbClr val="B83D68"/>
                </a:solidFill>
                <a:ea typeface="+mn-ea"/>
                <a:cs typeface="+mn-cs"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594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 b="6165"/>
          <a:stretch/>
        </p:blipFill>
        <p:spPr>
          <a:xfrm>
            <a:off x="325218" y="1844824"/>
            <a:ext cx="8333544" cy="2471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71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051720" y="11663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3000" b="1" dirty="0">
                <a:solidFill>
                  <a:srgbClr val="0070C0"/>
                </a:solidFill>
                <a:ea typeface="+mj-ea"/>
                <a:cs typeface="+mj-cs"/>
              </a:rPr>
              <a:t>2007</a:t>
            </a:r>
            <a:r>
              <a:rPr lang="hr-HR" sz="3000" b="1" dirty="0" smtClean="0">
                <a:solidFill>
                  <a:srgbClr val="0070C0"/>
                </a:solidFill>
                <a:ea typeface="+mj-ea"/>
                <a:cs typeface="+mj-cs"/>
              </a:rPr>
              <a:t>.- </a:t>
            </a:r>
            <a:r>
              <a:rPr lang="hr-HR" sz="3000" i="1" dirty="0" smtClean="0">
                <a:solidFill>
                  <a:srgbClr val="0070C0"/>
                </a:solidFill>
                <a:ea typeface="+mj-ea"/>
                <a:cs typeface="+mj-cs"/>
              </a:rPr>
              <a:t>1.nagrada </a:t>
            </a:r>
            <a:r>
              <a:rPr lang="hr-HR" sz="3000" b="1" dirty="0" smtClean="0">
                <a:solidFill>
                  <a:srgbClr val="0070C0"/>
                </a:solidFill>
                <a:ea typeface="+mj-ea"/>
                <a:cs typeface="+mj-cs"/>
              </a:rPr>
              <a:t>Mihael</a:t>
            </a:r>
            <a:r>
              <a:rPr lang="hr-HR" sz="3000" dirty="0" smtClean="0">
                <a:solidFill>
                  <a:srgbClr val="0070C0"/>
                </a:solidFill>
                <a:ea typeface="+mj-ea"/>
                <a:cs typeface="+mj-cs"/>
              </a:rPr>
              <a:t> </a:t>
            </a:r>
            <a:r>
              <a:rPr lang="hr-HR" sz="3000" b="1" dirty="0" err="1" smtClean="0">
                <a:solidFill>
                  <a:srgbClr val="0070C0"/>
                </a:solidFill>
                <a:ea typeface="+mj-ea"/>
                <a:cs typeface="+mj-cs"/>
              </a:rPr>
              <a:t>Petranović</a:t>
            </a:r>
            <a:endParaRPr lang="hr-HR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92" y="1132295"/>
            <a:ext cx="4104456" cy="562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21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142875"/>
            <a:ext cx="4541837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4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9586"/>
            <a:ext cx="4638675" cy="664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58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t="8754" r="10447" b="7783"/>
          <a:stretch/>
        </p:blipFill>
        <p:spPr>
          <a:xfrm rot="10800000">
            <a:off x="1331638" y="1772815"/>
            <a:ext cx="5976665" cy="407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722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40" y="1628800"/>
            <a:ext cx="3535363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2191657" y="33265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r-HR" sz="3000" b="1" dirty="0">
                <a:solidFill>
                  <a:srgbClr val="FA8D3D">
                    <a:lumMod val="75000"/>
                  </a:srgbClr>
                </a:solidFill>
              </a:rPr>
              <a:t>2008.  </a:t>
            </a:r>
            <a:r>
              <a:rPr lang="hr-HR" sz="3000" i="1" dirty="0">
                <a:solidFill>
                  <a:srgbClr val="FA8D3D">
                    <a:lumMod val="75000"/>
                  </a:srgbClr>
                </a:solidFill>
              </a:rPr>
              <a:t>Posebna nagrada </a:t>
            </a:r>
            <a:r>
              <a:rPr lang="hr-HR" sz="3000" b="1" dirty="0">
                <a:solidFill>
                  <a:srgbClr val="FA8D3D">
                    <a:lumMod val="75000"/>
                  </a:srgbClr>
                </a:solidFill>
              </a:rPr>
              <a:t>Mihael</a:t>
            </a:r>
            <a:r>
              <a:rPr lang="hr-HR" sz="3000" dirty="0">
                <a:solidFill>
                  <a:srgbClr val="FA8D3D">
                    <a:lumMod val="75000"/>
                  </a:srgbClr>
                </a:solidFill>
              </a:rPr>
              <a:t> </a:t>
            </a:r>
            <a:r>
              <a:rPr lang="hr-HR" sz="3000" b="1" dirty="0" err="1">
                <a:solidFill>
                  <a:srgbClr val="FA8D3D">
                    <a:lumMod val="75000"/>
                  </a:srgbClr>
                </a:solidFill>
              </a:rPr>
              <a:t>Petranović</a:t>
            </a:r>
            <a:endParaRPr lang="hr-H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3812"/>
          <a:stretch/>
        </p:blipFill>
        <p:spPr>
          <a:xfrm rot="10800000">
            <a:off x="2264228" y="0"/>
            <a:ext cx="4659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9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r="5265"/>
          <a:stretch/>
        </p:blipFill>
        <p:spPr>
          <a:xfrm>
            <a:off x="2278743" y="0"/>
            <a:ext cx="4528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9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262063"/>
            <a:ext cx="665162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15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051720" y="33265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r-HR" sz="3000" b="1" dirty="0">
                <a:solidFill>
                  <a:srgbClr val="F4E7ED">
                    <a:lumMod val="50000"/>
                  </a:srgbClr>
                </a:solidFill>
              </a:rPr>
              <a:t>2005. </a:t>
            </a:r>
            <a:r>
              <a:rPr lang="hr-HR" sz="3000" b="1" dirty="0" smtClean="0">
                <a:solidFill>
                  <a:srgbClr val="F4E7ED">
                    <a:lumMod val="50000"/>
                  </a:srgbClr>
                </a:solidFill>
              </a:rPr>
              <a:t>- </a:t>
            </a:r>
            <a:r>
              <a:rPr lang="hr-HR" sz="3000" i="1" dirty="0" smtClean="0">
                <a:solidFill>
                  <a:srgbClr val="F4E7ED">
                    <a:lumMod val="50000"/>
                  </a:srgbClr>
                </a:solidFill>
              </a:rPr>
              <a:t>1.nagrada</a:t>
            </a:r>
            <a:r>
              <a:rPr lang="hr-HR" sz="3000" dirty="0" smtClean="0">
                <a:solidFill>
                  <a:srgbClr val="F4E7ED">
                    <a:lumMod val="50000"/>
                  </a:srgbClr>
                </a:solidFill>
              </a:rPr>
              <a:t> </a:t>
            </a:r>
            <a:r>
              <a:rPr lang="hr-HR" sz="3000" b="1" dirty="0" err="1" smtClean="0">
                <a:solidFill>
                  <a:srgbClr val="F4E7ED">
                    <a:lumMod val="50000"/>
                  </a:srgbClr>
                </a:solidFill>
              </a:rPr>
              <a:t>Apolonija</a:t>
            </a:r>
            <a:r>
              <a:rPr lang="hr-HR" sz="3000" b="1" dirty="0" smtClean="0">
                <a:solidFill>
                  <a:srgbClr val="F4E7ED">
                    <a:lumMod val="50000"/>
                  </a:srgbClr>
                </a:solidFill>
              </a:rPr>
              <a:t> </a:t>
            </a:r>
            <a:r>
              <a:rPr lang="hr-HR" sz="3000" b="1" dirty="0">
                <a:solidFill>
                  <a:srgbClr val="F4E7ED">
                    <a:lumMod val="50000"/>
                  </a:srgbClr>
                </a:solidFill>
              </a:rPr>
              <a:t>Lučić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54" y="1361954"/>
            <a:ext cx="4591413" cy="526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3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310182" y="2132856"/>
            <a:ext cx="7502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1763688" y="103133"/>
            <a:ext cx="721414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2">
                    <a:lumMod val="50000"/>
                  </a:schemeClr>
                </a:solidFill>
              </a:rPr>
              <a:t>2005</a:t>
            </a:r>
            <a:r>
              <a:rPr lang="hr-HR" sz="1600" b="1" dirty="0" smtClean="0">
                <a:solidFill>
                  <a:schemeClr val="bg2">
                    <a:lumMod val="50000"/>
                  </a:schemeClr>
                </a:solidFill>
              </a:rPr>
              <a:t>.- 1.nagrada </a:t>
            </a:r>
          </a:p>
          <a:p>
            <a:r>
              <a:rPr lang="hr-HR" sz="1600" dirty="0" err="1" smtClean="0">
                <a:solidFill>
                  <a:schemeClr val="bg2">
                    <a:lumMod val="50000"/>
                  </a:schemeClr>
                </a:solidFill>
              </a:rPr>
              <a:t>Apolonija</a:t>
            </a:r>
            <a:r>
              <a:rPr lang="hr-HR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Lučić : 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Pothvat slonice Ružice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Agata Lučić : 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Kako su slatkiši postali </a:t>
            </a:r>
            <a:r>
              <a:rPr lang="hr-HR" sz="1600" i="1" dirty="0" err="1">
                <a:solidFill>
                  <a:schemeClr val="bg2">
                    <a:lumMod val="50000"/>
                  </a:schemeClr>
                </a:solidFill>
              </a:rPr>
              <a:t>slaniši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 i </a:t>
            </a:r>
            <a:r>
              <a:rPr lang="hr-HR" sz="1600" i="1" dirty="0" err="1">
                <a:solidFill>
                  <a:schemeClr val="bg2">
                    <a:lumMod val="50000"/>
                  </a:schemeClr>
                </a:solidFill>
              </a:rPr>
              <a:t>kiseliši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b="1" dirty="0">
                <a:solidFill>
                  <a:schemeClr val="bg2">
                    <a:lumMod val="50000"/>
                  </a:schemeClr>
                </a:solidFill>
              </a:rPr>
              <a:t>2006</a:t>
            </a:r>
            <a:r>
              <a:rPr lang="hr-HR" sz="1600" b="1" dirty="0" smtClean="0">
                <a:solidFill>
                  <a:schemeClr val="bg2">
                    <a:lumMod val="50000"/>
                  </a:schemeClr>
                </a:solidFill>
              </a:rPr>
              <a:t>.-  1.nagrada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Agata Lučić :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 Legenda o </a:t>
            </a:r>
            <a:r>
              <a:rPr lang="hr-HR" sz="1600" i="1" dirty="0" err="1">
                <a:solidFill>
                  <a:schemeClr val="bg2">
                    <a:lumMod val="50000"/>
                  </a:schemeClr>
                </a:solidFill>
              </a:rPr>
              <a:t>dejnuškem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1600" i="1" dirty="0" err="1">
                <a:solidFill>
                  <a:schemeClr val="bg2">
                    <a:lumMod val="50000"/>
                  </a:schemeClr>
                </a:solidFill>
              </a:rPr>
              <a:t>muožku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b="1" dirty="0">
                <a:solidFill>
                  <a:schemeClr val="bg2">
                    <a:lumMod val="50000"/>
                  </a:schemeClr>
                </a:solidFill>
              </a:rPr>
              <a:t>2006</a:t>
            </a:r>
            <a:r>
              <a:rPr lang="hr-HR" sz="1600" b="1" dirty="0" smtClean="0">
                <a:solidFill>
                  <a:schemeClr val="bg2">
                    <a:lumMod val="50000"/>
                  </a:schemeClr>
                </a:solidFill>
              </a:rPr>
              <a:t>.- posebna </a:t>
            </a:r>
            <a:r>
              <a:rPr lang="hr-HR" sz="1600" b="1" dirty="0">
                <a:solidFill>
                  <a:schemeClr val="bg2">
                    <a:lumMod val="50000"/>
                  </a:schemeClr>
                </a:solidFill>
              </a:rPr>
              <a:t>nagrada </a:t>
            </a:r>
            <a:endParaRPr lang="hr-HR" sz="1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dirty="0" smtClean="0">
                <a:solidFill>
                  <a:schemeClr val="bg2">
                    <a:lumMod val="50000"/>
                  </a:schemeClr>
                </a:solidFill>
              </a:rPr>
              <a:t>Benita </a:t>
            </a:r>
            <a:r>
              <a:rPr lang="hr-HR" sz="1600" dirty="0" err="1">
                <a:solidFill>
                  <a:schemeClr val="bg2">
                    <a:lumMod val="50000"/>
                  </a:schemeClr>
                </a:solidFill>
              </a:rPr>
              <a:t>Karalić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 :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1600" i="1" dirty="0" err="1">
                <a:solidFill>
                  <a:schemeClr val="bg2">
                    <a:lumMod val="50000"/>
                  </a:schemeClr>
                </a:solidFill>
              </a:rPr>
              <a:t>Pustolovnina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 ptice </a:t>
            </a:r>
            <a:r>
              <a:rPr lang="hr-HR" sz="1600" i="1" dirty="0" err="1">
                <a:solidFill>
                  <a:schemeClr val="bg2">
                    <a:lumMod val="50000"/>
                  </a:schemeClr>
                </a:solidFill>
              </a:rPr>
              <a:t>Žarkice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b="1" dirty="0">
                <a:solidFill>
                  <a:schemeClr val="bg2">
                    <a:lumMod val="50000"/>
                  </a:schemeClr>
                </a:solidFill>
              </a:rPr>
              <a:t>2007</a:t>
            </a:r>
            <a:r>
              <a:rPr lang="hr-HR" sz="1600" b="1" dirty="0" smtClean="0">
                <a:solidFill>
                  <a:schemeClr val="bg2">
                    <a:lumMod val="50000"/>
                  </a:schemeClr>
                </a:solidFill>
              </a:rPr>
              <a:t>.- 1.nagrada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Mihael </a:t>
            </a:r>
            <a:r>
              <a:rPr lang="hr-HR" sz="1600" dirty="0" err="1">
                <a:solidFill>
                  <a:schemeClr val="bg2">
                    <a:lumMod val="50000"/>
                  </a:schemeClr>
                </a:solidFill>
              </a:rPr>
              <a:t>Petranović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 :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 Moj zoološki vrt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dirty="0" err="1">
                <a:solidFill>
                  <a:schemeClr val="bg2">
                    <a:lumMod val="50000"/>
                  </a:schemeClr>
                </a:solidFill>
              </a:rPr>
              <a:t>Apolonija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1600" dirty="0" err="1">
                <a:solidFill>
                  <a:schemeClr val="bg2">
                    <a:lumMod val="50000"/>
                  </a:schemeClr>
                </a:solidFill>
              </a:rPr>
              <a:t>Lućić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 Četiri godišnja doba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b="1" dirty="0">
                <a:solidFill>
                  <a:schemeClr val="bg2">
                    <a:lumMod val="50000"/>
                  </a:schemeClr>
                </a:solidFill>
              </a:rPr>
              <a:t>2008. </a:t>
            </a:r>
            <a:r>
              <a:rPr lang="hr-HR" sz="1600" b="1" dirty="0" smtClean="0">
                <a:solidFill>
                  <a:schemeClr val="bg2">
                    <a:lumMod val="50000"/>
                  </a:schemeClr>
                </a:solidFill>
              </a:rPr>
              <a:t>-  </a:t>
            </a:r>
            <a:r>
              <a:rPr lang="hr-HR" sz="1600" b="1" dirty="0">
                <a:solidFill>
                  <a:schemeClr val="bg2">
                    <a:lumMod val="50000"/>
                  </a:schemeClr>
                </a:solidFill>
              </a:rPr>
              <a:t>posebna nagrada </a:t>
            </a:r>
            <a:endParaRPr lang="hr-HR" sz="1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dirty="0" smtClean="0">
                <a:solidFill>
                  <a:schemeClr val="bg2">
                    <a:lumMod val="50000"/>
                  </a:schemeClr>
                </a:solidFill>
              </a:rPr>
              <a:t>Mihael </a:t>
            </a:r>
            <a:r>
              <a:rPr lang="hr-HR" sz="1600" dirty="0" err="1">
                <a:solidFill>
                  <a:schemeClr val="bg2">
                    <a:lumMod val="50000"/>
                  </a:schemeClr>
                </a:solidFill>
              </a:rPr>
              <a:t>Petranović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 Delfin u delničkom potoku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Karolina </a:t>
            </a:r>
            <a:r>
              <a:rPr lang="hr-HR" sz="1600" dirty="0" err="1">
                <a:solidFill>
                  <a:schemeClr val="bg2">
                    <a:lumMod val="50000"/>
                  </a:schemeClr>
                </a:solidFill>
              </a:rPr>
              <a:t>Ćuro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 Tajna šume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b="1" dirty="0">
                <a:solidFill>
                  <a:schemeClr val="bg2">
                    <a:lumMod val="50000"/>
                  </a:schemeClr>
                </a:solidFill>
              </a:rPr>
              <a:t>2008. </a:t>
            </a:r>
            <a:r>
              <a:rPr lang="hr-HR" sz="1600" b="1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hr-HR" sz="1600" b="1" dirty="0">
                <a:solidFill>
                  <a:schemeClr val="bg2">
                    <a:lumMod val="50000"/>
                  </a:schemeClr>
                </a:solidFill>
              </a:rPr>
              <a:t>posebna nagrada </a:t>
            </a:r>
            <a:endParaRPr lang="hr-HR" sz="1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dirty="0" err="1" smtClean="0">
                <a:solidFill>
                  <a:schemeClr val="bg2">
                    <a:lumMod val="50000"/>
                  </a:schemeClr>
                </a:solidFill>
              </a:rPr>
              <a:t>Apolonija</a:t>
            </a:r>
            <a:r>
              <a:rPr lang="hr-HR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Lučić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: Čudnovate zgode ovčice </a:t>
            </a:r>
            <a:r>
              <a:rPr lang="hr-HR" sz="1600" i="1" dirty="0" err="1">
                <a:solidFill>
                  <a:schemeClr val="bg2">
                    <a:lumMod val="50000"/>
                  </a:schemeClr>
                </a:solidFill>
              </a:rPr>
              <a:t>Žakline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Agata Lučić: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 Rasadnik osjećaja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AutoNum type="arabicPeriod" startAt="2010"/>
            </a:pPr>
            <a:r>
              <a:rPr lang="hr-HR" sz="1600" b="1" dirty="0" smtClean="0">
                <a:solidFill>
                  <a:schemeClr val="bg2">
                    <a:lumMod val="50000"/>
                  </a:schemeClr>
                </a:solidFill>
              </a:rPr>
              <a:t>- 2.nagrada </a:t>
            </a:r>
          </a:p>
          <a:p>
            <a:pPr marL="342900" indent="-342900">
              <a:buAutoNum type="arabicPeriod" startAt="2010"/>
            </a:pPr>
            <a:r>
              <a:rPr lang="hr-HR" sz="1600" dirty="0" smtClean="0">
                <a:solidFill>
                  <a:schemeClr val="bg2">
                    <a:lumMod val="50000"/>
                  </a:schemeClr>
                </a:solidFill>
              </a:rPr>
              <a:t>Klara </a:t>
            </a:r>
            <a:r>
              <a:rPr lang="hr-HR" sz="1600" dirty="0" err="1">
                <a:solidFill>
                  <a:schemeClr val="bg2">
                    <a:lumMod val="50000"/>
                  </a:schemeClr>
                </a:solidFill>
              </a:rPr>
              <a:t>Kastner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: Sunčica i </a:t>
            </a:r>
            <a:r>
              <a:rPr lang="hr-HR" sz="1600" i="1" dirty="0" err="1">
                <a:solidFill>
                  <a:schemeClr val="bg2">
                    <a:lumMod val="50000"/>
                  </a:schemeClr>
                </a:solidFill>
              </a:rPr>
              <a:t>plavkica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b="1" dirty="0" smtClean="0">
                <a:solidFill>
                  <a:schemeClr val="bg2">
                    <a:lumMod val="50000"/>
                  </a:schemeClr>
                </a:solidFill>
              </a:rPr>
              <a:t>2012.- 1.nagrada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1600" dirty="0" err="1">
                <a:solidFill>
                  <a:schemeClr val="bg2">
                    <a:lumMod val="50000"/>
                  </a:schemeClr>
                </a:solidFill>
              </a:rPr>
              <a:t>Sarah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1600" dirty="0" err="1">
                <a:solidFill>
                  <a:schemeClr val="bg2">
                    <a:lumMod val="50000"/>
                  </a:schemeClr>
                </a:solidFill>
              </a:rPr>
              <a:t>Butigan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hr-HR" sz="1600" i="1" dirty="0">
                <a:solidFill>
                  <a:schemeClr val="bg2">
                    <a:lumMod val="50000"/>
                  </a:schemeClr>
                </a:solidFill>
              </a:rPr>
              <a:t> Stvarateljica boja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t="2222" r="7880"/>
          <a:stretch/>
        </p:blipFill>
        <p:spPr>
          <a:xfrm rot="10800000">
            <a:off x="2467424" y="0"/>
            <a:ext cx="449942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6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t="4656" r="7299" b="3491"/>
          <a:stretch/>
        </p:blipFill>
        <p:spPr>
          <a:xfrm>
            <a:off x="2627087" y="319314"/>
            <a:ext cx="4078514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jeni pravokutnik 1"/>
          <p:cNvSpPr/>
          <p:nvPr/>
        </p:nvSpPr>
        <p:spPr>
          <a:xfrm>
            <a:off x="467544" y="908720"/>
            <a:ext cx="7776864" cy="453650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hr-HR" sz="20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2000" dirty="0">
                <a:latin typeface="Calibri"/>
                <a:ea typeface="Calibri"/>
                <a:cs typeface="Times New Roman"/>
              </a:rPr>
              <a:t>„</a:t>
            </a:r>
            <a:r>
              <a:rPr lang="hr-HR" sz="2000" dirty="0">
                <a:latin typeface="Times New Roman"/>
                <a:ea typeface="Calibri"/>
                <a:cs typeface="Times New Roman"/>
              </a:rPr>
              <a:t>Priču o godišnjim dobima </a:t>
            </a:r>
            <a:r>
              <a:rPr lang="hr-HR" sz="2000" dirty="0" err="1">
                <a:latin typeface="Times New Roman"/>
                <a:ea typeface="Calibri"/>
                <a:cs typeface="Times New Roman"/>
              </a:rPr>
              <a:t>Apolonija</a:t>
            </a:r>
            <a:r>
              <a:rPr lang="hr-HR" sz="2000" dirty="0">
                <a:latin typeface="Times New Roman"/>
                <a:ea typeface="Calibri"/>
                <a:cs typeface="Times New Roman"/>
              </a:rPr>
              <a:t> je oslikala maštovitim, bogatim crtežom i zgodnim likovnim rješenjima majke Zemlje i oca Svemira. </a:t>
            </a:r>
            <a:endParaRPr lang="hr-HR" sz="2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r-HR" sz="2000" dirty="0">
                <a:latin typeface="Times New Roman"/>
                <a:ea typeface="Calibri"/>
                <a:cs typeface="Times New Roman"/>
              </a:rPr>
              <a:t>Izraziti smisao za boje i mnoštvo detalja čine slikovnicu pravim malim biserom u čijem se crtežu isprepliću godišnja doba u pravilnom ritmu baš kao i u životu- ističući se svojom </a:t>
            </a:r>
            <a:r>
              <a:rPr lang="hr-HR" sz="2000" dirty="0" err="1">
                <a:latin typeface="Times New Roman"/>
                <a:ea typeface="Calibri"/>
                <a:cs typeface="Times New Roman"/>
              </a:rPr>
              <a:t>posebnošću..</a:t>
            </a:r>
            <a:r>
              <a:rPr lang="hr-HR" sz="2000" dirty="0">
                <a:latin typeface="Times New Roman"/>
                <a:ea typeface="Calibri"/>
                <a:cs typeface="Times New Roman"/>
              </a:rPr>
              <a:t>. </a:t>
            </a:r>
            <a:endParaRPr lang="hr-HR" sz="2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r-HR" sz="2000" dirty="0">
                <a:latin typeface="Times New Roman"/>
                <a:ea typeface="Calibri"/>
                <a:cs typeface="Times New Roman"/>
              </a:rPr>
              <a:t>Uživajmo u životu i zajedništvu- poručuje nam </a:t>
            </a:r>
            <a:r>
              <a:rPr lang="hr-HR" sz="2000" dirty="0" err="1">
                <a:latin typeface="Times New Roman"/>
                <a:ea typeface="Calibri"/>
                <a:cs typeface="Times New Roman"/>
              </a:rPr>
              <a:t>Apolonija</a:t>
            </a:r>
            <a:r>
              <a:rPr lang="hr-HR" sz="2000" dirty="0">
                <a:latin typeface="Times New Roman"/>
                <a:ea typeface="Calibri"/>
                <a:cs typeface="Times New Roman"/>
              </a:rPr>
              <a:t>, a to je, zaista, dobra, pametna i vedra poruka koju valja poslušati.“</a:t>
            </a:r>
            <a:endParaRPr lang="hr-HR" sz="2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r-HR" sz="2000" dirty="0">
                <a:latin typeface="Times New Roman"/>
                <a:ea typeface="Calibri"/>
                <a:cs typeface="Times New Roman"/>
              </a:rPr>
              <a:t> </a:t>
            </a:r>
            <a:endParaRPr lang="hr-HR" sz="2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r-HR" sz="2000" dirty="0">
                <a:latin typeface="Times New Roman"/>
                <a:ea typeface="Calibri"/>
                <a:cs typeface="Times New Roman"/>
              </a:rPr>
              <a:t> </a:t>
            </a:r>
            <a:endParaRPr lang="hr-HR" sz="20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hr-HR" sz="2000" dirty="0">
                <a:latin typeface="Times New Roman"/>
                <a:ea typeface="Calibri"/>
                <a:cs typeface="Times New Roman"/>
              </a:rPr>
              <a:t>Sanja Pilić</a:t>
            </a:r>
            <a:endParaRPr lang="hr-HR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44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195736" y="11663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3000" b="1" dirty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2007. </a:t>
            </a:r>
            <a:r>
              <a:rPr lang="hr-HR" sz="3000" b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- </a:t>
            </a:r>
            <a:r>
              <a:rPr lang="hr-HR" sz="3000" i="1" dirty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1.nagrada</a:t>
            </a:r>
            <a:r>
              <a:rPr lang="hr-HR" sz="3000" dirty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hr-HR" sz="3000" b="1" dirty="0" err="1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Apolonija</a:t>
            </a:r>
            <a:r>
              <a:rPr lang="hr-HR" sz="3000" b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hr-HR" sz="3000" b="1" dirty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Lučić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48" y="1340768"/>
            <a:ext cx="3736975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6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1482" r="3232" b="2011"/>
          <a:stretch/>
        </p:blipFill>
        <p:spPr>
          <a:xfrm>
            <a:off x="2206171" y="206198"/>
            <a:ext cx="4702629" cy="66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r="3813" b="1799"/>
          <a:stretch/>
        </p:blipFill>
        <p:spPr>
          <a:xfrm>
            <a:off x="2191657" y="136578"/>
            <a:ext cx="4688114" cy="67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5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60" y="692696"/>
            <a:ext cx="6230937" cy="880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05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123728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r-HR" sz="2700" b="1" dirty="0">
                <a:solidFill>
                  <a:srgbClr val="0070C0"/>
                </a:solidFill>
              </a:rPr>
              <a:t>2008</a:t>
            </a:r>
            <a:r>
              <a:rPr lang="hr-HR" sz="2700" dirty="0" smtClean="0">
                <a:solidFill>
                  <a:srgbClr val="0070C0"/>
                </a:solidFill>
              </a:rPr>
              <a:t>.-  </a:t>
            </a:r>
            <a:r>
              <a:rPr lang="hr-HR" sz="2700" i="1" dirty="0" smtClean="0">
                <a:solidFill>
                  <a:srgbClr val="0070C0"/>
                </a:solidFill>
              </a:rPr>
              <a:t>posebna nagrada </a:t>
            </a:r>
            <a:r>
              <a:rPr lang="hr-HR" sz="2700" b="1" dirty="0" err="1" smtClean="0">
                <a:solidFill>
                  <a:srgbClr val="0070C0"/>
                </a:solidFill>
              </a:rPr>
              <a:t>Apolonija</a:t>
            </a:r>
            <a:r>
              <a:rPr lang="hr-HR" sz="2700" b="1" dirty="0" smtClean="0">
                <a:solidFill>
                  <a:srgbClr val="0070C0"/>
                </a:solidFill>
              </a:rPr>
              <a:t> </a:t>
            </a:r>
            <a:r>
              <a:rPr lang="hr-HR" sz="2700" b="1" dirty="0">
                <a:solidFill>
                  <a:srgbClr val="0070C0"/>
                </a:solidFill>
              </a:rPr>
              <a:t>Lučić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3" y="1268760"/>
            <a:ext cx="4066489" cy="53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27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3281" r="7008"/>
          <a:stretch/>
        </p:blipFill>
        <p:spPr>
          <a:xfrm rot="10800000">
            <a:off x="2229694" y="86009"/>
            <a:ext cx="4608512" cy="677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0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r="4973" b="2222"/>
          <a:stretch/>
        </p:blipFill>
        <p:spPr>
          <a:xfrm>
            <a:off x="2339752" y="35474"/>
            <a:ext cx="4630058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4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52" y="1412776"/>
            <a:ext cx="8461375" cy="651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9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1390650"/>
            <a:ext cx="6718300" cy="408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1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286000" y="11663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3000" b="1" dirty="0">
                <a:solidFill>
                  <a:srgbClr val="F4E7ED">
                    <a:lumMod val="50000"/>
                  </a:srgbClr>
                </a:solidFill>
              </a:rPr>
              <a:t>2005. </a:t>
            </a:r>
            <a:r>
              <a:rPr lang="hr-HR" sz="3000" b="1" dirty="0" smtClean="0">
                <a:solidFill>
                  <a:srgbClr val="F4E7ED">
                    <a:lumMod val="50000"/>
                  </a:srgbClr>
                </a:solidFill>
              </a:rPr>
              <a:t>- </a:t>
            </a:r>
            <a:r>
              <a:rPr lang="hr-HR" sz="3000" i="1" dirty="0" smtClean="0">
                <a:solidFill>
                  <a:srgbClr val="F4E7ED">
                    <a:lumMod val="50000"/>
                  </a:srgbClr>
                </a:solidFill>
              </a:rPr>
              <a:t>1.nagrada</a:t>
            </a:r>
            <a:r>
              <a:rPr lang="hr-HR" sz="3000" dirty="0" smtClean="0">
                <a:solidFill>
                  <a:srgbClr val="F4E7ED">
                    <a:lumMod val="50000"/>
                  </a:srgbClr>
                </a:solidFill>
              </a:rPr>
              <a:t> </a:t>
            </a:r>
            <a:r>
              <a:rPr lang="hr-HR" sz="3000" b="1" dirty="0" smtClean="0">
                <a:solidFill>
                  <a:srgbClr val="F4E7ED">
                    <a:lumMod val="50000"/>
                  </a:srgbClr>
                </a:solidFill>
              </a:rPr>
              <a:t>Agata </a:t>
            </a:r>
            <a:r>
              <a:rPr lang="hr-HR" sz="3000" b="1" dirty="0">
                <a:solidFill>
                  <a:srgbClr val="F4E7ED">
                    <a:lumMod val="50000"/>
                  </a:srgbClr>
                </a:solidFill>
              </a:rPr>
              <a:t>Lučić</a:t>
            </a:r>
            <a:r>
              <a:rPr lang="hr-HR" sz="3000" dirty="0">
                <a:solidFill>
                  <a:srgbClr val="F4E7ED">
                    <a:lumMod val="50000"/>
                  </a:srgbClr>
                </a:solidFill>
              </a:rPr>
              <a:t> </a:t>
            </a:r>
            <a:endParaRPr lang="hr-H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32295"/>
            <a:ext cx="4608512" cy="560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9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t="5291" r="9041" b="7514"/>
          <a:stretch/>
        </p:blipFill>
        <p:spPr>
          <a:xfrm>
            <a:off x="2540001" y="362856"/>
            <a:ext cx="4078514" cy="597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7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3598" r="10493" b="3492"/>
          <a:stretch/>
        </p:blipFill>
        <p:spPr>
          <a:xfrm>
            <a:off x="2409371" y="246743"/>
            <a:ext cx="4136572" cy="63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7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jeni pravokutnik 1"/>
          <p:cNvSpPr/>
          <p:nvPr/>
        </p:nvSpPr>
        <p:spPr>
          <a:xfrm>
            <a:off x="755576" y="1124744"/>
            <a:ext cx="7128792" cy="44644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000" dirty="0"/>
              <a:t>„Djetinji trud da se dohvati bilo kakav tradicijski trag, bilo kakav oslonac u vremenu koje je minulo, hvale i nagrade je vrijedan korak nevine čežnje za izvorom nacionalne duhovnosti i kreativnoga nasljeđa. </a:t>
            </a:r>
          </a:p>
          <a:p>
            <a:r>
              <a:rPr lang="hr-HR" sz="2000" dirty="0"/>
              <a:t>Drevna saga oplemenjena jezikom zavičaja vraća nas u mitsko jedinstvo svijeta, svim nedaćama usprkos. </a:t>
            </a:r>
          </a:p>
          <a:p>
            <a:r>
              <a:rPr lang="hr-HR" sz="2000" dirty="0"/>
              <a:t>Izvrsno djetinje ilustrirano.“</a:t>
            </a:r>
          </a:p>
          <a:p>
            <a:r>
              <a:rPr lang="hr-HR" sz="2000" dirty="0"/>
              <a:t> </a:t>
            </a:r>
          </a:p>
          <a:p>
            <a:pPr algn="ctr"/>
            <a:r>
              <a:rPr lang="hr-HR" sz="2000" dirty="0"/>
              <a:t>Tito </a:t>
            </a:r>
            <a:r>
              <a:rPr lang="hr-HR" sz="2000" dirty="0" err="1"/>
              <a:t>Bilopavlović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0028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286000" y="11663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3000" b="1" dirty="0">
                <a:solidFill>
                  <a:srgbClr val="00B050"/>
                </a:solidFill>
                <a:ea typeface="+mj-ea"/>
                <a:cs typeface="+mj-cs"/>
              </a:rPr>
              <a:t>2006</a:t>
            </a:r>
            <a:r>
              <a:rPr lang="hr-HR" sz="3000" b="1" dirty="0" smtClean="0">
                <a:solidFill>
                  <a:srgbClr val="00B050"/>
                </a:solidFill>
                <a:ea typeface="+mj-ea"/>
                <a:cs typeface="+mj-cs"/>
              </a:rPr>
              <a:t>.- </a:t>
            </a:r>
            <a:r>
              <a:rPr lang="hr-HR" sz="3000" i="1" dirty="0" smtClean="0">
                <a:solidFill>
                  <a:srgbClr val="00B050"/>
                </a:solidFill>
                <a:ea typeface="+mj-ea"/>
                <a:cs typeface="+mj-cs"/>
              </a:rPr>
              <a:t>1.nagrada</a:t>
            </a:r>
            <a:r>
              <a:rPr lang="hr-HR" sz="3000" dirty="0" smtClean="0">
                <a:solidFill>
                  <a:srgbClr val="00B050"/>
                </a:solidFill>
                <a:ea typeface="+mj-ea"/>
                <a:cs typeface="+mj-cs"/>
              </a:rPr>
              <a:t> </a:t>
            </a:r>
          </a:p>
          <a:p>
            <a:pPr algn="ctr"/>
            <a:r>
              <a:rPr lang="hr-HR" sz="3000" b="1" dirty="0" smtClean="0">
                <a:solidFill>
                  <a:srgbClr val="00B050"/>
                </a:solidFill>
                <a:ea typeface="+mj-ea"/>
                <a:cs typeface="+mj-cs"/>
              </a:rPr>
              <a:t>Agata </a:t>
            </a:r>
            <a:r>
              <a:rPr lang="hr-HR" sz="3000" b="1" dirty="0">
                <a:solidFill>
                  <a:srgbClr val="00B050"/>
                </a:solidFill>
                <a:ea typeface="+mj-ea"/>
                <a:cs typeface="+mj-cs"/>
              </a:rPr>
              <a:t>Lučić</a:t>
            </a:r>
            <a:endParaRPr lang="hr-H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3744416" cy="541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92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2222" r="2651"/>
          <a:stretch/>
        </p:blipFill>
        <p:spPr>
          <a:xfrm rot="10800000">
            <a:off x="2238016" y="-18774"/>
            <a:ext cx="468811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1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1799" r="5265"/>
          <a:stretch/>
        </p:blipFill>
        <p:spPr>
          <a:xfrm rot="10800000">
            <a:off x="2336796" y="133062"/>
            <a:ext cx="4615545" cy="67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65" y="620688"/>
            <a:ext cx="5797550" cy="961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51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391686" y="1166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r-HR" sz="2700" b="1" dirty="0">
                <a:solidFill>
                  <a:srgbClr val="B83D68">
                    <a:lumMod val="75000"/>
                  </a:srgbClr>
                </a:solidFill>
              </a:rPr>
              <a:t>2008</a:t>
            </a:r>
            <a:r>
              <a:rPr lang="hr-HR" sz="2700" b="1" dirty="0" smtClean="0">
                <a:solidFill>
                  <a:srgbClr val="B83D68">
                    <a:lumMod val="75000"/>
                  </a:srgbClr>
                </a:solidFill>
              </a:rPr>
              <a:t>.-  </a:t>
            </a:r>
            <a:r>
              <a:rPr lang="hr-HR" sz="2700" i="1" dirty="0" smtClean="0">
                <a:solidFill>
                  <a:srgbClr val="B83D68">
                    <a:lumMod val="75000"/>
                  </a:srgbClr>
                </a:solidFill>
              </a:rPr>
              <a:t>posebna nagrada </a:t>
            </a:r>
            <a:endParaRPr lang="hr-HR" sz="2700" dirty="0" smtClean="0">
              <a:solidFill>
                <a:srgbClr val="B83D68">
                  <a:lumMod val="75000"/>
                </a:srgbClr>
              </a:solidFill>
            </a:endParaRPr>
          </a:p>
          <a:p>
            <a:pPr lvl="0" algn="ctr"/>
            <a:r>
              <a:rPr lang="hr-HR" sz="2700" b="1" dirty="0" smtClean="0">
                <a:solidFill>
                  <a:srgbClr val="B83D68">
                    <a:lumMod val="75000"/>
                  </a:srgbClr>
                </a:solidFill>
              </a:rPr>
              <a:t>Agata </a:t>
            </a:r>
            <a:r>
              <a:rPr lang="hr-HR" sz="2700" b="1" dirty="0">
                <a:solidFill>
                  <a:srgbClr val="B83D68">
                    <a:lumMod val="75000"/>
                  </a:srgbClr>
                </a:solidFill>
              </a:rPr>
              <a:t>Lučić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866" y="1289630"/>
            <a:ext cx="3807639" cy="536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02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hr-HR" b="1" cap="none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2012</a:t>
            </a:r>
            <a:r>
              <a:rPr lang="hr-HR" cap="none" dirty="0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.- </a:t>
            </a:r>
            <a:r>
              <a:rPr lang="hr-HR" i="1" cap="none" dirty="0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1.nagrada</a:t>
            </a:r>
            <a:r>
              <a:rPr lang="hr-HR" i="1" cap="none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/>
            </a:r>
            <a:br>
              <a:rPr lang="hr-HR" i="1" cap="none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hr-HR" b="1" cap="none" dirty="0" err="1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Sarah</a:t>
            </a:r>
            <a:r>
              <a:rPr lang="hr-HR" b="1" cap="none" dirty="0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hr-HR" b="1" cap="none" dirty="0" err="1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Butigan</a:t>
            </a:r>
            <a:r>
              <a:rPr lang="hr-HR" b="1" cap="none" dirty="0">
                <a:solidFill>
                  <a:srgbClr val="FA8D3D">
                    <a:lumMod val="75000"/>
                  </a:srgbClr>
                </a:solidFill>
                <a:ea typeface="+mn-ea"/>
                <a:cs typeface="+mn-cs"/>
              </a:rPr>
              <a:t/>
            </a:r>
            <a:br>
              <a:rPr lang="hr-HR" b="1" cap="none" dirty="0">
                <a:solidFill>
                  <a:srgbClr val="FA8D3D">
                    <a:lumMod val="75000"/>
                  </a:srgbClr>
                </a:solidFill>
                <a:ea typeface="+mn-ea"/>
                <a:cs typeface="+mn-cs"/>
              </a:rPr>
            </a:br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4024313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63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r="3522"/>
          <a:stretch/>
        </p:blipFill>
        <p:spPr>
          <a:xfrm rot="10800000">
            <a:off x="2249714" y="0"/>
            <a:ext cx="4659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6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286000" y="2132856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hr-HR" sz="3000" dirty="0">
              <a:solidFill>
                <a:srgbClr val="FF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8" b="2646"/>
          <a:stretch/>
        </p:blipFill>
        <p:spPr>
          <a:xfrm>
            <a:off x="2286000" y="181429"/>
            <a:ext cx="4784272" cy="66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0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286000" y="262108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3300" b="1" dirty="0">
                <a:solidFill>
                  <a:srgbClr val="B83D68"/>
                </a:solidFill>
                <a:ea typeface="+mj-ea"/>
                <a:cs typeface="+mj-cs"/>
              </a:rPr>
              <a:t>I</a:t>
            </a:r>
            <a:r>
              <a:rPr lang="hr-HR" sz="3300" b="1" dirty="0" smtClean="0">
                <a:solidFill>
                  <a:srgbClr val="B83D68"/>
                </a:solidFill>
                <a:ea typeface="+mj-ea"/>
                <a:cs typeface="+mj-cs"/>
              </a:rPr>
              <a:t>zložene slikovnice: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78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339752" y="132207"/>
            <a:ext cx="5544616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Leona Despot: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Nestašni leptirić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Katja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Klepac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Kuštra kora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Katja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Klepac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Nestašno mače</a:t>
            </a: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Katja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Klepac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Čudnovata bara kornjače </a:t>
            </a:r>
            <a:r>
              <a:rPr lang="hr-HR" sz="1500" i="1" dirty="0" err="1" smtClean="0">
                <a:solidFill>
                  <a:schemeClr val="tx2">
                    <a:lumMod val="75000"/>
                  </a:schemeClr>
                </a:solidFill>
              </a:rPr>
              <a:t>Žuži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Dora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Jakupak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 Proljeće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Dora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Jakupak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Halo, halo, ovdje Dora!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Nikolina Štimac: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To je moj svijet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Nikolina Štimac: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Leptirove čizmice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Karolina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Ćuro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Domovina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Mateja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Mihelčić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Tajnovita kapljica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Luana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 Štampar: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Leptirovo čudno putovanje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Daria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 Polić: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Pustolovni mačić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Lara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Gržanić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Kapljica Dragulj rose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Lea Jakovac: 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Cvijetnjak ljubavi i ljepote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Lea Jakovac: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Čarolija prijateljstva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Lea Jakovac: </a:t>
            </a:r>
            <a:r>
              <a:rPr lang="hr-HR" sz="1500" i="1" dirty="0" err="1" smtClean="0">
                <a:solidFill>
                  <a:schemeClr val="tx2">
                    <a:lumMod val="75000"/>
                  </a:schemeClr>
                </a:solidFill>
              </a:rPr>
              <a:t>Brokulada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Ema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Andlar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Šareni Čuperak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Mihael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Petranović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err="1" smtClean="0">
                <a:solidFill>
                  <a:schemeClr val="tx2">
                    <a:lumMod val="75000"/>
                  </a:schemeClr>
                </a:solidFill>
              </a:rPr>
              <a:t>Pčelac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 Perica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Katarina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Petranović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Zvjezdica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Ema Salopek: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Košutica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Petra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Sveticki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 Umišljena jela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Petra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Sveticki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  Put u planinu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Marcela Gašparac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: Tajna zelenog dijamanta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Lea Ljubičić: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Proljetna zabava</a:t>
            </a:r>
            <a:endParaRPr lang="hr-H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Katarina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Petranović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Puž na motoru</a:t>
            </a:r>
          </a:p>
          <a:p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Sarah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Butigan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Tvornica sreće</a:t>
            </a:r>
          </a:p>
          <a:p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Sarah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1500" dirty="0" err="1" smtClean="0">
                <a:solidFill>
                  <a:schemeClr val="tx2">
                    <a:lumMod val="75000"/>
                  </a:schemeClr>
                </a:solidFill>
              </a:rPr>
              <a:t>Butigan</a:t>
            </a:r>
            <a:r>
              <a:rPr lang="hr-HR" sz="15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Prsten </a:t>
            </a:r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prijateljstva</a:t>
            </a:r>
          </a:p>
          <a:p>
            <a:r>
              <a:rPr lang="hr-HR" sz="1500" i="1" dirty="0" smtClean="0">
                <a:solidFill>
                  <a:schemeClr val="tx2">
                    <a:lumMod val="75000"/>
                  </a:schemeClr>
                </a:solidFill>
              </a:rPr>
              <a:t>Projekt „Moj zavičaj” - Zavičajna abeceda (učenici 2.r. Osnovne  škole Ivana Gorana Kovačića Delnice</a:t>
            </a:r>
            <a:r>
              <a:rPr lang="hr-HR" sz="1500" i="1" smtClean="0">
                <a:solidFill>
                  <a:schemeClr val="tx2">
                    <a:lumMod val="75000"/>
                  </a:schemeClr>
                </a:solidFill>
              </a:rPr>
              <a:t>, šk.g.2013.)</a:t>
            </a:r>
            <a:endParaRPr lang="hr-HR" sz="15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1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-1" r="7299" b="-2116"/>
          <a:stretch/>
        </p:blipFill>
        <p:spPr>
          <a:xfrm rot="10800000">
            <a:off x="2240969" y="-152085"/>
            <a:ext cx="4441372" cy="70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7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1799" r="3587" b="1905"/>
          <a:stretch/>
        </p:blipFill>
        <p:spPr>
          <a:xfrm rot="10800000">
            <a:off x="2411760" y="254000"/>
            <a:ext cx="452521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2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877888"/>
            <a:ext cx="7578725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04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213992" y="11663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3000" b="1" dirty="0">
                <a:solidFill>
                  <a:srgbClr val="0070C0"/>
                </a:solidFill>
                <a:ea typeface="+mj-ea"/>
                <a:cs typeface="+mj-cs"/>
              </a:rPr>
              <a:t>2010</a:t>
            </a:r>
            <a:r>
              <a:rPr lang="hr-HR" sz="3000" b="1" dirty="0" smtClean="0">
                <a:solidFill>
                  <a:srgbClr val="0070C0"/>
                </a:solidFill>
                <a:ea typeface="+mj-ea"/>
                <a:cs typeface="+mj-cs"/>
              </a:rPr>
              <a:t>.- </a:t>
            </a:r>
            <a:r>
              <a:rPr lang="hr-HR" sz="3000" i="1" dirty="0" smtClean="0">
                <a:solidFill>
                  <a:srgbClr val="0070C0"/>
                </a:solidFill>
                <a:ea typeface="+mj-ea"/>
                <a:cs typeface="+mj-cs"/>
              </a:rPr>
              <a:t> </a:t>
            </a:r>
            <a:r>
              <a:rPr lang="hr-HR" sz="3000" i="1" dirty="0">
                <a:solidFill>
                  <a:srgbClr val="0070C0"/>
                </a:solidFill>
                <a:ea typeface="+mj-ea"/>
                <a:cs typeface="+mj-cs"/>
              </a:rPr>
              <a:t>2.nagrada </a:t>
            </a:r>
            <a:br>
              <a:rPr lang="hr-HR" sz="3000" i="1" dirty="0">
                <a:solidFill>
                  <a:srgbClr val="0070C0"/>
                </a:solidFill>
                <a:ea typeface="+mj-ea"/>
                <a:cs typeface="+mj-cs"/>
              </a:rPr>
            </a:br>
            <a:r>
              <a:rPr lang="hr-HR" sz="3000" b="1" dirty="0">
                <a:solidFill>
                  <a:srgbClr val="0070C0"/>
                </a:solidFill>
                <a:ea typeface="+mj-ea"/>
                <a:cs typeface="+mj-cs"/>
              </a:rPr>
              <a:t>Klara </a:t>
            </a:r>
            <a:r>
              <a:rPr lang="hr-HR" sz="3000" b="1" dirty="0" err="1">
                <a:solidFill>
                  <a:srgbClr val="0070C0"/>
                </a:solidFill>
                <a:ea typeface="+mj-ea"/>
                <a:cs typeface="+mj-cs"/>
              </a:rPr>
              <a:t>Kastner</a:t>
            </a:r>
            <a:endParaRPr lang="hr-H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32295"/>
            <a:ext cx="3600400" cy="5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3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Bogatstv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243</TotalTime>
  <Words>374</Words>
  <Application>Microsoft Office PowerPoint</Application>
  <PresentationFormat>Prikaz na zaslonu (4:3)</PresentationFormat>
  <Paragraphs>94</Paragraphs>
  <Slides>53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53</vt:i4>
      </vt:variant>
    </vt:vector>
  </HeadingPairs>
  <TitlesOfParts>
    <vt:vector size="54" baseType="lpstr">
      <vt:lpstr>Oriel</vt:lpstr>
      <vt:lpstr>  Promocija slikovnica       s natječaja    Moja prva knjiga </vt:lpstr>
      <vt:lpstr>Tiskane slikovnice natječaja „Moja prva knjiga” </vt:lpstr>
      <vt:lpstr>PowerPointova prezentacija</vt:lpstr>
      <vt:lpstr>PowerPointova prezentacija</vt:lpstr>
      <vt:lpstr>2012.- 1.nagrada Sarah Butigan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Gradska knjižnica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Gradska knjižnica</dc:creator>
  <cp:lastModifiedBy>Knjižnica</cp:lastModifiedBy>
  <cp:revision>27</cp:revision>
  <dcterms:created xsi:type="dcterms:W3CDTF">2014-11-03T11:00:02Z</dcterms:created>
  <dcterms:modified xsi:type="dcterms:W3CDTF">2014-11-07T17:06:03Z</dcterms:modified>
</cp:coreProperties>
</file>